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1.xml" ContentType="application/vnd.ms-office.activeX+xml"/>
  <Override PartName="/ppt/tags/tag1.xml" ContentType="application/vnd.openxmlformats-officedocument.presentationml.tags+xml"/>
  <Override PartName="/ppt/activeX/activeX2.xml" ContentType="application/vnd.ms-office.activeX+xml"/>
  <Override PartName="/ppt/tags/tag2.xml" ContentType="application/vnd.openxmlformats-officedocument.presentationml.tags+xml"/>
  <Override PartName="/ppt/activeX/activeX3.xml" ContentType="application/vnd.ms-office.activeX+xml"/>
  <Override PartName="/ppt/tags/tag3.xml" ContentType="application/vnd.openxmlformats-officedocument.presentationml.tags+xml"/>
  <Override PartName="/ppt/activeX/activeX4.xml" ContentType="application/vnd.ms-office.activeX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activeX/activeX5.xml" ContentType="application/vnd.ms-office.activeX+xml"/>
  <Override PartName="/ppt/tags/tag5.xml" ContentType="application/vnd.openxmlformats-officedocument.presentationml.tags+xml"/>
  <Override PartName="/ppt/activeX/activeX6.xml" ContentType="application/vnd.ms-office.activeX+xml"/>
  <Override PartName="/ppt/tags/tag6.xml" ContentType="application/vnd.openxmlformats-officedocument.presentationml.tags+xml"/>
  <Override PartName="/ppt/activeX/activeX7.xml" ContentType="application/vnd.ms-office.activeX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ctiveX/activeX8.xml" ContentType="application/vnd.ms-office.activeX+xml"/>
  <Override PartName="/ppt/tags/tag8.xml" ContentType="application/vnd.openxmlformats-officedocument.presentationml.tags+xml"/>
  <Override PartName="/ppt/activeX/activeX9.xml" ContentType="application/vnd.ms-office.activeX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324" r:id="rId4"/>
    <p:sldId id="340" r:id="rId5"/>
    <p:sldId id="344" r:id="rId6"/>
    <p:sldId id="371" r:id="rId7"/>
    <p:sldId id="369" r:id="rId8"/>
    <p:sldId id="370" r:id="rId9"/>
    <p:sldId id="38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22" r:id="rId19"/>
    <p:sldId id="380" r:id="rId20"/>
    <p:sldId id="258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505"/>
    <a:srgbClr val="008A3E"/>
    <a:srgbClr val="11A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364" autoAdjust="0"/>
  </p:normalViewPr>
  <p:slideViewPr>
    <p:cSldViewPr>
      <p:cViewPr>
        <p:scale>
          <a:sx n="75" d="100"/>
          <a:sy n="75" d="100"/>
        </p:scale>
        <p:origin x="6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EF63D-A5DF-44D6-A573-96A8F2474597}" type="datetimeFigureOut">
              <a:rPr lang="en-US" smtClean="0"/>
              <a:t>09-Apr-18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B56A2-4BB2-4FB3-A60B-D162DFF8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6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4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Formal semantics:</a:t>
            </a:r>
          </a:p>
          <a:p>
            <a:pPr lvl="1">
              <a:lnSpc>
                <a:spcPct val="80000"/>
              </a:lnSpc>
            </a:pPr>
            <a:r>
              <a:rPr lang="en-US" sz="2000" dirty="0" err="1" smtClean="0"/>
              <a:t>Coalgebraic</a:t>
            </a:r>
            <a:r>
              <a:rPr lang="en-US" sz="2000" dirty="0" smtClean="0"/>
              <a:t> semantics based on timed-data streams.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Constraint automata.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SOS semantics (in Maude).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Constraint propagation (connector coloring scheme).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Intuitionistic linear logic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Finite-state automata where a transition has a pair of constraints as its label:</a:t>
            </a:r>
          </a:p>
          <a:p>
            <a:pPr lvl="1"/>
            <a:r>
              <a:rPr lang="en-US" sz="1800" dirty="0" smtClean="0"/>
              <a:t>(Synchronization-constraint, Data-constraint)</a:t>
            </a:r>
            <a:r>
              <a:rPr lang="en-US" sz="2000" dirty="0" smtClean="0"/>
              <a:t> </a:t>
            </a:r>
          </a:p>
          <a:p>
            <a:pPr lvl="1"/>
            <a:endParaRPr lang="en-US" sz="20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Introduced to capture operational semantics of Reo</a:t>
            </a:r>
          </a:p>
          <a:p>
            <a:pPr lvl="1"/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24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06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3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channel is a point-to-point medium of communication with its own unique identity and two distinct ends.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point-to-point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channel represents a </a:t>
            </a:r>
            <a:r>
              <a:rPr lang="en-US" sz="1200" dirty="0" smtClean="0">
                <a:solidFill>
                  <a:srgbClr val="FF9900"/>
                </a:solidFill>
              </a:rPr>
              <a:t>primitive interaction</a:t>
            </a:r>
            <a:r>
              <a:rPr lang="en-US" sz="12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channels have exactly</a:t>
            </a:r>
            <a:r>
              <a:rPr lang="en-US" baseline="0" dirty="0" smtClean="0"/>
              <a:t> two directed ends: source/sink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1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7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+mj-lt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B948-B80E-40CF-AC59-FE5C6F4BD85A}" type="datetime4">
              <a:rPr lang="en-US" smtClean="0"/>
              <a:t>April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6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2E7BD-82DD-4C7C-8D9E-278E81677496}" type="datetime4">
              <a:rPr lang="en-US" smtClean="0"/>
              <a:t>April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9495-EB5F-4907-A4B4-A6E2F35C1490}" type="datetime4">
              <a:rPr lang="en-US" smtClean="0"/>
              <a:t>April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+mn-lt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77000"/>
            <a:ext cx="3124200" cy="365125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</a:lstStyle>
          <a:p>
            <a:r>
              <a:rPr lang="en-US" smtClean="0"/>
              <a:t>SeyedMohammadMehdi Ahmadpanah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smtClean="0"/>
              <a:t>Monitoring-Oriented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4384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</a:lstStyle>
          <a:p>
            <a:r>
              <a:rPr lang="en-US" smtClean="0"/>
              <a:t> Mar. 5, 2017    </a:t>
            </a:r>
            <a:fld id="{02C452E0-C61E-4715-B498-05915068B0E8}" type="slidenum">
              <a:rPr lang="en-US" smtClean="0"/>
              <a:pPr/>
              <a:t>‹#›</a:t>
            </a:fld>
            <a:r>
              <a:rPr lang="en-US" smtClean="0"/>
              <a:t>/81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0" y="647700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SeyedMohammadMehdi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Ahmadpanah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Reo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705600" y="64928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Apr. 10,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2018    </a:t>
            </a:r>
            <a:fld id="{02C452E0-C61E-4715-B498-05915068B0E8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‹#›</a:t>
            </a:fld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/21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6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F6BE-4600-4360-9B05-DF970D310104}" type="datetime4">
              <a:rPr lang="en-US" smtClean="0"/>
              <a:t>April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2E06-AACC-48F3-883D-C5EBF239ABB8}" type="datetime4">
              <a:rPr lang="en-US" smtClean="0"/>
              <a:t>April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32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BC4E-E0D8-4960-8C06-3F41EBCC4DB2}" type="datetime4">
              <a:rPr lang="en-US" smtClean="0"/>
              <a:t>April 9,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4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5C42-3D09-4570-ABAF-0637A2F9ACF5}" type="datetime4">
              <a:rPr lang="en-US" smtClean="0"/>
              <a:t>April 9,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D4F8-457E-450F-8D7E-3EB53B7BD1EE}" type="datetime4">
              <a:rPr lang="en-US" smtClean="0"/>
              <a:t>April 9,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F965-56C5-49A9-B3F4-1357B2158F0A}" type="datetime4">
              <a:rPr lang="en-US" smtClean="0"/>
              <a:t>April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0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63E3-76A3-49F3-8113-5F688C095A1C}" type="datetime4">
              <a:rPr lang="en-US" smtClean="0"/>
              <a:t>April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22BD-BE24-4D5F-8DE3-F4E47BF09213}" type="datetime4">
              <a:rPr lang="en-US" smtClean="0"/>
              <a:t>April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0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0" Type="http://schemas.openxmlformats.org/officeDocument/2006/relationships/image" Target="../media/image14.wmf"/><Relationship Id="rId4" Type="http://schemas.openxmlformats.org/officeDocument/2006/relationships/control" Target="../activeX/activeX9.xml"/><Relationship Id="rId9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o.project.cwi.nl/webreo/" TargetMode="External"/><Relationship Id="rId2" Type="http://schemas.openxmlformats.org/officeDocument/2006/relationships/hyperlink" Target="http://reo.project.cwi.nl/re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4.xml"/><Relationship Id="rId13" Type="http://schemas.openxmlformats.org/officeDocument/2006/relationships/image" Target="../media/image6.wmf"/><Relationship Id="rId3" Type="http://schemas.openxmlformats.org/officeDocument/2006/relationships/tags" Target="../tags/tag1.xml"/><Relationship Id="rId7" Type="http://schemas.openxmlformats.org/officeDocument/2006/relationships/tags" Target="../tags/tag3.xml"/><Relationship Id="rId12" Type="http://schemas.openxmlformats.org/officeDocument/2006/relationships/image" Target="../media/image5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3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2.xml"/><Relationship Id="rId15" Type="http://schemas.openxmlformats.org/officeDocument/2006/relationships/image" Target="../media/image8.wmf"/><Relationship Id="rId10" Type="http://schemas.openxmlformats.org/officeDocument/2006/relationships/slideLayout" Target="../slideLayouts/slideLayout2.xml"/><Relationship Id="rId4" Type="http://schemas.openxmlformats.org/officeDocument/2006/relationships/control" Target="../activeX/activeX2.xml"/><Relationship Id="rId9" Type="http://schemas.openxmlformats.org/officeDocument/2006/relationships/tags" Target="../tags/tag4.xml"/><Relationship Id="rId1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7.xml"/><Relationship Id="rId12" Type="http://schemas.openxmlformats.org/officeDocument/2006/relationships/image" Target="../media/image11.wmf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2.vml"/><Relationship Id="rId6" Type="http://schemas.openxmlformats.org/officeDocument/2006/relationships/control" Target="../activeX/activeX7.xml"/><Relationship Id="rId11" Type="http://schemas.openxmlformats.org/officeDocument/2006/relationships/image" Target="../media/image10.wmf"/><Relationship Id="rId5" Type="http://schemas.openxmlformats.org/officeDocument/2006/relationships/tags" Target="../tags/tag6.xml"/><Relationship Id="rId10" Type="http://schemas.openxmlformats.org/officeDocument/2006/relationships/image" Target="../media/image9.wmf"/><Relationship Id="rId4" Type="http://schemas.openxmlformats.org/officeDocument/2006/relationships/control" Target="../activeX/activeX6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Reo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A Channel-Based Model for Component Composition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43400"/>
            <a:ext cx="6705600" cy="228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Seyed Mohammad Mehdi Ahmadpanah</a:t>
            </a:r>
          </a:p>
          <a:p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smahmadpanah@aut.ac.ir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CMU Sans Serif Demi Condensed" pitchFamily="2" charset="0"/>
              <a:ea typeface="CMU Sans Serif Demi Condensed" pitchFamily="2" charset="0"/>
              <a:cs typeface="CMU Sans Serif Demi Condensed" pitchFamily="2" charset="0"/>
            </a:endParaRPr>
          </a:p>
          <a:p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Apr. 10,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2018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Cambria Math" panose="02040503050406030204" pitchFamily="18" charset="0"/>
                <a:cs typeface="CMU Serif" panose="02000603000000000000" pitchFamily="2" charset="0"/>
              </a:rPr>
              <a:t>Write-Cue Regulator</a:t>
            </a:r>
          </a:p>
          <a:p>
            <a:r>
              <a:rPr lang="en-US" sz="28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Barrier Synchronization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77" y="1066800"/>
            <a:ext cx="3810000" cy="5305425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4280" name="ShockwaveFlash2" r:id="rId2" imgW="3238560" imgH="2286000"/>
        </mc:Choice>
        <mc:Fallback>
          <p:control name="ShockwaveFlash2" r:id="rId2" imgW="3238560" imgH="2286000">
            <p:pic>
              <p:nvPicPr>
                <p:cNvPr id="5" name="ShockwaveFlash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38800" y="1219200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281" name="ShockwaveFlash3" r:id="rId4" imgW="3238560" imgH="2286000"/>
        </mc:Choice>
        <mc:Fallback>
          <p:control name="ShockwaveFlash3" r:id="rId4" imgW="3238560" imgH="2286000">
            <p:pic>
              <p:nvPicPr>
                <p:cNvPr id="6" name="ShockwaveFlash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8800" y="3537155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852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Reo Circuit for the Purchase Order Scenario</a:t>
            </a:r>
          </a:p>
          <a:p>
            <a:endParaRPr lang="en-US" sz="2400" dirty="0" smtClean="0">
              <a:ea typeface="Cambria Math" panose="02040503050406030204" pitchFamily="18" charset="0"/>
              <a:cs typeface="CMU Serif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4612"/>
            <a:ext cx="8096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953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 smtClean="0"/>
                  <a:t>Definition of Constraint Automaton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→,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lvl="1"/>
                <a:r>
                  <a:rPr lang="en-US" sz="2400" dirty="0" smtClean="0"/>
                  <a:t>Q is a finite set of States</a:t>
                </a:r>
              </a:p>
              <a:p>
                <a:pPr lvl="1"/>
                <a:r>
                  <a:rPr lang="en-US" sz="2400" dirty="0" smtClean="0"/>
                  <a:t>N is a finite set of Names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0" dirty="0" smtClean="0"/>
                  <a:t> is the Transition Function and finite subset of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b="0" dirty="0" smtClean="0"/>
              </a:p>
              <a:p>
                <a:pPr marL="457200" lvl="1" indent="0" algn="ctr">
                  <a:buNone/>
                </a:pPr>
                <a:r>
                  <a:rPr lang="en-US" sz="2400" dirty="0" smtClean="0">
                    <a:solidFill>
                      <a:srgbClr val="7030A0"/>
                    </a:solidFill>
                  </a:rPr>
                  <a:t>(Synchronization-Constraint, Data-Constraint)</a:t>
                </a:r>
                <a:endParaRPr lang="en-US" sz="2400" b="0" dirty="0" smtClean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0" dirty="0" smtClean="0"/>
                  <a:t> is the set of Initial States</a:t>
                </a:r>
              </a:p>
              <a:p>
                <a:pPr lvl="1"/>
                <a:endParaRPr 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groupCh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b="0" dirty="0" smtClean="0"/>
              </a:p>
              <a:p>
                <a:pPr lvl="1"/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953000"/>
              </a:xfrm>
              <a:blipFill>
                <a:blip r:embed="rId3"/>
                <a:stretch>
                  <a:fillRect l="-127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581150"/>
            <a:ext cx="8524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Constraint Automata Examples</a:t>
            </a:r>
          </a:p>
          <a:p>
            <a:pPr lvl="1"/>
            <a:r>
              <a:rPr lang="en-US" sz="2400" dirty="0" smtClean="0"/>
              <a:t>Synchronous</a:t>
            </a:r>
          </a:p>
          <a:p>
            <a:pPr lvl="1"/>
            <a:r>
              <a:rPr lang="en-US" sz="2400" dirty="0" err="1" smtClean="0"/>
              <a:t>Lossy</a:t>
            </a:r>
            <a:r>
              <a:rPr lang="en-US" sz="2400" dirty="0" smtClean="0"/>
              <a:t> Synchronous</a:t>
            </a:r>
          </a:p>
          <a:p>
            <a:pPr lvl="1"/>
            <a:r>
              <a:rPr lang="en-US" sz="2400" dirty="0" smtClean="0"/>
              <a:t>Asynchronous FIFO</a:t>
            </a:r>
          </a:p>
          <a:p>
            <a:pPr lvl="1"/>
            <a:r>
              <a:rPr lang="en-US" sz="2400" dirty="0"/>
              <a:t>Synchronous Drain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40309"/>
            <a:ext cx="7357066" cy="256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4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Product Automata (Join)</a:t>
            </a:r>
          </a:p>
          <a:p>
            <a:pPr lvl="1"/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286000"/>
            <a:ext cx="5257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Relation on Timed Data Streams (TDS)</a:t>
            </a:r>
          </a:p>
          <a:p>
            <a:endParaRPr lang="en-US" sz="2800" dirty="0"/>
          </a:p>
          <a:p>
            <a:r>
              <a:rPr lang="en-US" sz="2800" dirty="0" smtClean="0"/>
              <a:t>Examples</a:t>
            </a:r>
          </a:p>
          <a:p>
            <a:pPr lvl="1"/>
            <a:r>
              <a:rPr lang="en-US" sz="2400" dirty="0" smtClean="0"/>
              <a:t>Channels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Replicator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981200"/>
            <a:ext cx="739140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200400"/>
            <a:ext cx="5086350" cy="1314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85" y="5286375"/>
            <a:ext cx="507682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919" y="4923597"/>
            <a:ext cx="1600200" cy="11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Extensible Coordination Tools (ECT)</a:t>
            </a:r>
          </a:p>
          <a:p>
            <a:pPr lvl="1"/>
            <a:r>
              <a:rPr lang="en-US" sz="2400" dirty="0" smtClean="0"/>
              <a:t>set of Eclipse Plugins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Graphical</a:t>
            </a:r>
            <a:r>
              <a:rPr lang="en-US" sz="2400" dirty="0" smtClean="0"/>
              <a:t> Editing of Reo connectors and constraint automata</a:t>
            </a:r>
          </a:p>
          <a:p>
            <a:pPr lvl="1"/>
            <a:r>
              <a:rPr lang="en-US" sz="2400" dirty="0" smtClean="0"/>
              <a:t>Animation of Reo connectors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Code Generation </a:t>
            </a:r>
            <a:r>
              <a:rPr lang="en-US" sz="2400" dirty="0" smtClean="0"/>
              <a:t>from Reo connectors or constraint automata</a:t>
            </a:r>
          </a:p>
          <a:p>
            <a:pPr lvl="1"/>
            <a:r>
              <a:rPr lang="en-US" sz="2400" dirty="0" smtClean="0"/>
              <a:t>Model Checking connectors using </a:t>
            </a:r>
            <a:r>
              <a:rPr lang="en-US" sz="2400" dirty="0" err="1" smtClean="0">
                <a:solidFill>
                  <a:srgbClr val="7030A0"/>
                </a:solidFill>
              </a:rPr>
              <a:t>Vereofy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7030A0"/>
                </a:solidFill>
              </a:rPr>
              <a:t>mCRL2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</a:t>
            </a:r>
            <a:endParaRPr lang="en-US" dirty="0"/>
          </a:p>
        </p:txBody>
      </p:sp>
      <p:pic>
        <p:nvPicPr>
          <p:cNvPr id="4" name="3db3c74ac9d54196a10ebb51280544c81d1b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8363" y="1219200"/>
            <a:ext cx="5847274" cy="4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Reo is a language for </a:t>
            </a:r>
            <a:r>
              <a:rPr lang="en-US" sz="2400" dirty="0">
                <a:solidFill>
                  <a:srgbClr val="00B0F0"/>
                </a:solidFill>
              </a:rPr>
              <a:t>compositional construction of interaction </a:t>
            </a:r>
            <a:r>
              <a:rPr lang="en-US" sz="2400" dirty="0" smtClean="0"/>
              <a:t>protocols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Interaction is the only first-class concept in </a:t>
            </a:r>
            <a:r>
              <a:rPr lang="en-US" sz="2400" dirty="0" smtClean="0"/>
              <a:t>Reo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Protocols </a:t>
            </a:r>
            <a:r>
              <a:rPr lang="en-US" sz="2400" dirty="0"/>
              <a:t>manifest as a </a:t>
            </a:r>
            <a:r>
              <a:rPr lang="en-US" sz="2400" dirty="0">
                <a:solidFill>
                  <a:srgbClr val="00B0F0"/>
                </a:solidFill>
              </a:rPr>
              <a:t>connectors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 its graphical syntax, connectors are graphs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Data items flow through channels represented as edges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Boundary nodes permit (components to perform) I/O operations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Formal semantics given as </a:t>
            </a:r>
            <a:r>
              <a:rPr lang="en-US" sz="2400" dirty="0" smtClean="0">
                <a:solidFill>
                  <a:srgbClr val="7030A0"/>
                </a:solidFill>
              </a:rPr>
              <a:t>Constraint Automata </a:t>
            </a:r>
            <a:r>
              <a:rPr lang="en-US" sz="2400" dirty="0"/>
              <a:t>(and various other formalisms)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A7505"/>
                </a:solidFill>
              </a:rPr>
              <a:t>Tool support</a:t>
            </a:r>
            <a:r>
              <a:rPr lang="en-US" sz="2400" dirty="0"/>
              <a:t>: draw, animate, verify, compile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97" y="2514600"/>
            <a:ext cx="2050103" cy="15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2533650"/>
            <a:ext cx="8178800" cy="4171950"/>
          </a:xfrm>
        </p:spPr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Reo is more expressive than Petri nets, workflow, dataflow, Kahn networks, synchronous languages, and stream processing languages.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76250" y="1455738"/>
            <a:ext cx="4551531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1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Conventional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action based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process as primitive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imperative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functional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imperative programming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protocol implicit in processes</a:t>
            </a:r>
            <a:endParaRPr kumimoji="1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777964" y="1455738"/>
            <a:ext cx="4073857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1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2A750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Reo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interaction based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pt-BR" sz="2400" kern="0" dirty="0"/>
              <a:t>p</a:t>
            </a:r>
            <a:r>
              <a:rPr kumimoji="1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rotocol </a:t>
            </a:r>
            <a:r>
              <a:rPr kumimoji="1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as primitive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declarative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relational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constraint programming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o"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tangible 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explicit protocols</a:t>
            </a:r>
            <a:endParaRPr kumimoji="1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3893800" y="6419850"/>
            <a:ext cx="1905000" cy="457200"/>
          </a:xfrm>
        </p:spPr>
        <p:txBody>
          <a:bodyPr/>
          <a:lstStyle/>
          <a:p>
            <a:fld id="{DB5A7204-B5E5-4E1A-90F9-E425B112A2A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5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Motivation</a:t>
            </a:r>
          </a:p>
          <a:p>
            <a:pPr algn="just"/>
            <a:r>
              <a:rPr lang="en-US" dirty="0" smtClean="0"/>
              <a:t>Introduction</a:t>
            </a:r>
            <a:endParaRPr lang="en-US" dirty="0" smtClean="0"/>
          </a:p>
          <a:p>
            <a:pPr algn="just"/>
            <a:r>
              <a:rPr lang="en-US" dirty="0" smtClean="0"/>
              <a:t>Syntax</a:t>
            </a:r>
          </a:p>
          <a:p>
            <a:pPr algn="just"/>
            <a:r>
              <a:rPr lang="en-US" dirty="0" smtClean="0"/>
              <a:t>Semantics</a:t>
            </a:r>
          </a:p>
          <a:p>
            <a:pPr algn="just"/>
            <a:r>
              <a:rPr lang="en-US" dirty="0" smtClean="0"/>
              <a:t>Tool</a:t>
            </a:r>
            <a:endParaRPr lang="en-US" dirty="0" smtClean="0"/>
          </a:p>
          <a:p>
            <a:pPr algn="just"/>
            <a:r>
              <a:rPr lang="en-US" dirty="0" smtClean="0"/>
              <a:t>Conclusion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586628"/>
            <a:ext cx="1714954" cy="17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1388609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dirty="0" smtClean="0">
                <a:latin typeface="+mj-lt"/>
              </a:rPr>
              <a:t>[1] </a:t>
            </a:r>
            <a:r>
              <a:rPr lang="en-US" sz="1600" dirty="0" smtClean="0">
                <a:latin typeface="+mj-lt"/>
              </a:rPr>
              <a:t>F. </a:t>
            </a:r>
            <a:r>
              <a:rPr lang="en-US" sz="1600" dirty="0" err="1" smtClean="0">
                <a:latin typeface="+mj-lt"/>
              </a:rPr>
              <a:t>Arbab</a:t>
            </a:r>
            <a:r>
              <a:rPr lang="en-US" sz="1600" dirty="0" smtClean="0">
                <a:latin typeface="+mj-lt"/>
              </a:rPr>
              <a:t> “Reo: A Channel-Based Coordination Model for Component Composition,” Mathematical Structures in Computer Science, </a:t>
            </a:r>
            <a:r>
              <a:rPr lang="en-US" sz="1600" dirty="0" err="1" smtClean="0">
                <a:latin typeface="+mj-lt"/>
              </a:rPr>
              <a:t>vol</a:t>
            </a:r>
            <a:r>
              <a:rPr lang="en-US" sz="1600" dirty="0" smtClean="0">
                <a:latin typeface="+mj-lt"/>
              </a:rPr>
              <a:t> 14(03), pp</a:t>
            </a:r>
            <a:r>
              <a:rPr lang="en-US" sz="1600" dirty="0" smtClean="0">
                <a:latin typeface="+mj-lt"/>
              </a:rPr>
              <a:t>. </a:t>
            </a:r>
            <a:r>
              <a:rPr lang="en-US" sz="1600" dirty="0" smtClean="0">
                <a:latin typeface="+mj-lt"/>
              </a:rPr>
              <a:t>329-366, 2004</a:t>
            </a:r>
            <a:r>
              <a:rPr lang="en-US" sz="1600" dirty="0" smtClean="0">
                <a:latin typeface="+mj-lt"/>
              </a:rPr>
              <a:t>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+mj-lt"/>
              </a:rPr>
              <a:t>[2</a:t>
            </a:r>
            <a:r>
              <a:rPr lang="en-US" sz="1600" dirty="0">
                <a:latin typeface="+mj-lt"/>
              </a:rPr>
              <a:t>] </a:t>
            </a:r>
            <a:r>
              <a:rPr lang="en-US" sz="1600" dirty="0" smtClean="0">
                <a:latin typeface="+mj-lt"/>
              </a:rPr>
              <a:t>C. </a:t>
            </a:r>
            <a:r>
              <a:rPr lang="en-US" sz="1600" dirty="0" err="1" smtClean="0">
                <a:latin typeface="+mj-lt"/>
              </a:rPr>
              <a:t>Baier</a:t>
            </a:r>
            <a:r>
              <a:rPr lang="en-US" sz="1600" dirty="0" smtClean="0">
                <a:latin typeface="+mj-lt"/>
              </a:rPr>
              <a:t>, M. </a:t>
            </a:r>
            <a:r>
              <a:rPr lang="en-US" sz="1600" dirty="0" err="1" smtClean="0">
                <a:latin typeface="+mj-lt"/>
              </a:rPr>
              <a:t>Sirjani</a:t>
            </a:r>
            <a:r>
              <a:rPr lang="en-US" sz="1600" dirty="0" smtClean="0">
                <a:latin typeface="+mj-lt"/>
              </a:rPr>
              <a:t>, F. </a:t>
            </a:r>
            <a:r>
              <a:rPr lang="en-US" sz="1600" dirty="0" err="1" smtClean="0">
                <a:latin typeface="+mj-lt"/>
              </a:rPr>
              <a:t>Arbab</a:t>
            </a:r>
            <a:r>
              <a:rPr lang="en-US" sz="1600" dirty="0" smtClean="0">
                <a:latin typeface="+mj-lt"/>
              </a:rPr>
              <a:t>, and J. Rutten</a:t>
            </a:r>
            <a:r>
              <a:rPr lang="en-US" sz="1600" dirty="0" smtClean="0">
                <a:latin typeface="+mj-lt"/>
              </a:rPr>
              <a:t> “Modeling Component Connectors in Reo by Constraint Automata,” Science of Computer Programming, </a:t>
            </a:r>
            <a:r>
              <a:rPr lang="en-US" sz="1600" dirty="0" err="1" smtClean="0">
                <a:latin typeface="+mj-lt"/>
              </a:rPr>
              <a:t>vol</a:t>
            </a:r>
            <a:r>
              <a:rPr lang="en-US" sz="1600" dirty="0" smtClean="0">
                <a:latin typeface="+mj-lt"/>
              </a:rPr>
              <a:t> 61(2), pp. 75-113, 2006.</a:t>
            </a:r>
            <a:endParaRPr lang="en-US" sz="1600" dirty="0">
              <a:latin typeface="+mj-lt"/>
            </a:endParaRPr>
          </a:p>
          <a:p>
            <a:pPr marL="0" indent="0" algn="just">
              <a:buNone/>
            </a:pPr>
            <a:r>
              <a:rPr lang="en-US" sz="1600" dirty="0" smtClean="0">
                <a:latin typeface="+mj-lt"/>
              </a:rPr>
              <a:t>[3] </a:t>
            </a:r>
            <a:r>
              <a:rPr lang="en-US" sz="1600" dirty="0" smtClean="0">
                <a:latin typeface="+mj-lt"/>
              </a:rPr>
              <a:t>N. </a:t>
            </a:r>
            <a:r>
              <a:rPr lang="en-US" sz="1600" dirty="0" err="1" smtClean="0">
                <a:latin typeface="+mj-lt"/>
              </a:rPr>
              <a:t>Kokash</a:t>
            </a:r>
            <a:r>
              <a:rPr lang="en-US" sz="1600" dirty="0" smtClean="0">
                <a:latin typeface="+mj-lt"/>
              </a:rPr>
              <a:t>, and F. </a:t>
            </a:r>
            <a:r>
              <a:rPr lang="en-US" sz="1600" dirty="0" err="1" smtClean="0">
                <a:latin typeface="+mj-lt"/>
              </a:rPr>
              <a:t>Arbab</a:t>
            </a:r>
            <a:r>
              <a:rPr lang="en-US" sz="1600" dirty="0" smtClean="0">
                <a:latin typeface="+mj-lt"/>
              </a:rPr>
              <a:t>, “Formal </a:t>
            </a:r>
            <a:r>
              <a:rPr lang="en-US" sz="1600" dirty="0" err="1" smtClean="0">
                <a:latin typeface="+mj-lt"/>
              </a:rPr>
              <a:t>Behavioal</a:t>
            </a:r>
            <a:r>
              <a:rPr lang="en-US" sz="1600" dirty="0" smtClean="0">
                <a:latin typeface="+mj-lt"/>
              </a:rPr>
              <a:t> Modeling and Compliance Analysis for Service-Oriented Systems,” Formal Methods for Components and Objects, pp. 21-41, 2008.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+mj-lt"/>
              </a:rPr>
              <a:t>[4] M. R. Mousavi, M. </a:t>
            </a:r>
            <a:r>
              <a:rPr lang="en-US" sz="1600" dirty="0" err="1" smtClean="0">
                <a:latin typeface="+mj-lt"/>
              </a:rPr>
              <a:t>Sirjani</a:t>
            </a:r>
            <a:r>
              <a:rPr lang="en-US" sz="1600" dirty="0" smtClean="0">
                <a:latin typeface="+mj-lt"/>
              </a:rPr>
              <a:t>, and F. </a:t>
            </a:r>
            <a:r>
              <a:rPr lang="en-US" sz="1600" dirty="0" err="1" smtClean="0">
                <a:latin typeface="+mj-lt"/>
              </a:rPr>
              <a:t>Arbab</a:t>
            </a:r>
            <a:r>
              <a:rPr lang="en-US" sz="1600" dirty="0" smtClean="0">
                <a:latin typeface="+mj-lt"/>
              </a:rPr>
              <a:t>, “Formal Semantics and Analysis of </a:t>
            </a:r>
            <a:r>
              <a:rPr lang="en-US" sz="1600" dirty="0">
                <a:latin typeface="+mj-lt"/>
              </a:rPr>
              <a:t>Component Connectors in Reo,” Electronic Notes in Theoretical Computer </a:t>
            </a:r>
            <a:r>
              <a:rPr lang="en-US" sz="1600" dirty="0" smtClean="0">
                <a:latin typeface="+mj-lt"/>
              </a:rPr>
              <a:t>Science, vol. 154, pp. 83–99, 2006.</a:t>
            </a:r>
            <a:endParaRPr lang="en-US" sz="1600" dirty="0" smtClean="0">
              <a:latin typeface="+mj-lt"/>
            </a:endParaRPr>
          </a:p>
          <a:p>
            <a:pPr marL="0" indent="0" algn="just">
              <a:buNone/>
            </a:pPr>
            <a:r>
              <a:rPr lang="en-US" sz="1600" dirty="0" smtClean="0">
                <a:latin typeface="+mj-lt"/>
              </a:rPr>
              <a:t>[5] Reo </a:t>
            </a:r>
            <a:r>
              <a:rPr lang="en-US" sz="1600" dirty="0" smtClean="0">
                <a:latin typeface="+mj-lt"/>
              </a:rPr>
              <a:t>homepage, </a:t>
            </a:r>
            <a:r>
              <a:rPr lang="en-US" sz="1600" dirty="0">
                <a:latin typeface="+mj-lt"/>
                <a:hlinkClick r:id="rId2"/>
              </a:rPr>
              <a:t>http://reo.project.cwi.nl/reo</a:t>
            </a:r>
            <a:r>
              <a:rPr lang="en-US" sz="1600" dirty="0" smtClean="0">
                <a:latin typeface="+mj-lt"/>
                <a:hlinkClick r:id="rId2"/>
              </a:rPr>
              <a:t>/</a:t>
            </a:r>
            <a:r>
              <a:rPr lang="en-US" sz="1600" dirty="0" smtClean="0">
                <a:latin typeface="+mj-lt"/>
              </a:rPr>
              <a:t> </a:t>
            </a:r>
            <a:endParaRPr lang="en-US" sz="1600" dirty="0">
              <a:latin typeface="+mj-lt"/>
            </a:endParaRPr>
          </a:p>
          <a:p>
            <a:pPr marL="0" indent="0" algn="just">
              <a:buNone/>
            </a:pPr>
            <a:r>
              <a:rPr lang="en-US" sz="1600" dirty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  </a:t>
            </a:r>
            <a:r>
              <a:rPr lang="en-US" sz="1600" dirty="0">
                <a:latin typeface="+mj-lt"/>
              </a:rPr>
              <a:t>Animations from </a:t>
            </a:r>
            <a:r>
              <a:rPr lang="en-US" sz="1600" dirty="0">
                <a:latin typeface="+mj-lt"/>
                <a:hlinkClick r:id="rId3"/>
              </a:rPr>
              <a:t>http://reo.project.cwi.nl/webreo</a:t>
            </a:r>
            <a:r>
              <a:rPr lang="en-US" sz="1600" dirty="0" smtClean="0">
                <a:latin typeface="+mj-lt"/>
                <a:hlinkClick r:id="rId3"/>
              </a:rPr>
              <a:t>/</a:t>
            </a:r>
            <a:r>
              <a:rPr lang="en-US" sz="1600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1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944113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Modular Design Po</a:t>
            </a:r>
            <a:r>
              <a:rPr lang="en-US" sz="2800" dirty="0"/>
              <a:t>pul</a:t>
            </a:r>
            <a:r>
              <a:rPr lang="en-US" sz="2800" dirty="0" smtClean="0"/>
              <a:t>arity</a:t>
            </a:r>
            <a:endParaRPr lang="en-US" sz="28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 dirty="0"/>
              <a:t>Need for a </a:t>
            </a:r>
            <a:r>
              <a:rPr lang="en-US" sz="2800" dirty="0" smtClean="0"/>
              <a:t>Glue-Language</a:t>
            </a:r>
          </a:p>
          <a:p>
            <a:pPr lvl="1"/>
            <a:r>
              <a:rPr lang="en-US" sz="2400" dirty="0" smtClean="0"/>
              <a:t>interfacing gaps must be filled with additional code</a:t>
            </a:r>
          </a:p>
          <a:p>
            <a:r>
              <a:rPr lang="en-US" sz="2800" dirty="0" smtClean="0"/>
              <a:t>Bulk </a:t>
            </a:r>
            <a:r>
              <a:rPr lang="en-US" sz="2800" dirty="0"/>
              <a:t>of Specialized Glue-Code in Complex </a:t>
            </a:r>
            <a:r>
              <a:rPr lang="en-US" sz="2800" dirty="0" smtClean="0"/>
              <a:t>Systems</a:t>
            </a:r>
          </a:p>
          <a:p>
            <a:pPr lvl="1"/>
            <a:r>
              <a:rPr lang="en-US" sz="2400" dirty="0"/>
              <a:t>interfacing code for compositional </a:t>
            </a:r>
            <a:r>
              <a:rPr lang="en-US" sz="2400" dirty="0" smtClean="0"/>
              <a:t>construction</a:t>
            </a:r>
            <a:endParaRPr lang="en-US" sz="2400" dirty="0"/>
          </a:p>
          <a:p>
            <a:r>
              <a:rPr lang="en-US" sz="2800" dirty="0"/>
              <a:t>Maintenance </a:t>
            </a:r>
            <a:r>
              <a:rPr lang="en-US" sz="2800" dirty="0" smtClean="0"/>
              <a:t>Difficulties</a:t>
            </a:r>
          </a:p>
          <a:p>
            <a:pPr lvl="1"/>
            <a:r>
              <a:rPr lang="en-US" sz="2400" dirty="0" smtClean="0"/>
              <a:t>hard to evolve, inflexible</a:t>
            </a:r>
            <a:endParaRPr lang="fa-IR" sz="2400" dirty="0" smtClean="0"/>
          </a:p>
          <a:p>
            <a:r>
              <a:rPr lang="en-US" sz="2800" dirty="0" smtClean="0">
                <a:solidFill>
                  <a:srgbClr val="008A3E"/>
                </a:solidFill>
              </a:rPr>
              <a:t>Alternative</a:t>
            </a:r>
            <a:r>
              <a:rPr lang="en-US" sz="2800" dirty="0" smtClean="0"/>
              <a:t>: construct the glue code </a:t>
            </a:r>
            <a:r>
              <a:rPr lang="en-US" sz="2800" u="sng" dirty="0" smtClean="0"/>
              <a:t>compositionally</a:t>
            </a:r>
            <a:r>
              <a:rPr lang="en-US" sz="2800" dirty="0" smtClean="0"/>
              <a:t>, out of primitive </a:t>
            </a:r>
            <a:r>
              <a:rPr lang="en-US" sz="28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connectors</a:t>
            </a:r>
            <a:endParaRPr lang="fa-IR" sz="2800" dirty="0">
              <a:latin typeface="CMU Classical Serif" panose="02000603000000000000" pitchFamily="2" charset="0"/>
              <a:ea typeface="CMU Classical Serif" panose="02000603000000000000" pitchFamily="2" charset="0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Reo</a:t>
            </a:r>
            <a:r>
              <a:rPr lang="en-US" sz="2800" dirty="0" smtClean="0"/>
              <a:t> introduced by Dr. </a:t>
            </a:r>
            <a:r>
              <a:rPr lang="en-US" sz="2800" dirty="0" err="1" smtClean="0"/>
              <a:t>Farhad</a:t>
            </a:r>
            <a:r>
              <a:rPr lang="en-US" sz="2800" dirty="0" smtClean="0"/>
              <a:t> </a:t>
            </a:r>
            <a:r>
              <a:rPr lang="en-US" sz="2800" dirty="0" err="1" smtClean="0"/>
              <a:t>Arbab</a:t>
            </a:r>
            <a:r>
              <a:rPr lang="en-US" sz="2800" dirty="0" smtClean="0"/>
              <a:t> in 2004</a:t>
            </a:r>
          </a:p>
          <a:p>
            <a:pPr lvl="1"/>
            <a:r>
              <a:rPr lang="en-US" sz="2400" dirty="0" smtClean="0"/>
              <a:t>composition of </a:t>
            </a: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channels</a:t>
            </a:r>
            <a:r>
              <a:rPr lang="en-US" sz="2400" dirty="0" smtClean="0"/>
              <a:t> to make complex connectors</a:t>
            </a:r>
            <a:endParaRPr lang="en-US" sz="2400" dirty="0"/>
          </a:p>
        </p:txBody>
      </p:sp>
      <p:pic>
        <p:nvPicPr>
          <p:cNvPr id="3074" name="Picture 2" descr="C:\Users\Mohammad\Desktop\dictionary-clipart-free-vector-look-it-up-clip-art_107415_Look_It_Up_clip_art_h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92781"/>
            <a:ext cx="157316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Channel-based communication models are complete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fa-IR" sz="2400" dirty="0" smtClean="0"/>
          </a:p>
          <a:p>
            <a:pPr lvl="1"/>
            <a:endParaRPr lang="fa-IR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Advantages over Other Communication Models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8A3E"/>
                </a:solidFill>
              </a:rPr>
              <a:t>Efficiency</a:t>
            </a:r>
          </a:p>
          <a:p>
            <a:pPr lvl="1"/>
            <a:r>
              <a:rPr lang="en-US" sz="2400" dirty="0" smtClean="0">
                <a:solidFill>
                  <a:srgbClr val="008A3E"/>
                </a:solidFill>
              </a:rPr>
              <a:t>Security</a:t>
            </a:r>
          </a:p>
          <a:p>
            <a:pPr lvl="1"/>
            <a:r>
              <a:rPr lang="en-US" sz="2400" dirty="0" smtClean="0">
                <a:solidFill>
                  <a:srgbClr val="008A3E"/>
                </a:solidFill>
              </a:rPr>
              <a:t>Architectural Expressiveness</a:t>
            </a:r>
          </a:p>
          <a:p>
            <a:pPr lvl="1"/>
            <a:r>
              <a:rPr lang="en-US" sz="2400" dirty="0" smtClean="0">
                <a:solidFill>
                  <a:srgbClr val="008A3E"/>
                </a:solidFill>
              </a:rPr>
              <a:t>Anonymity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5" name="Picture 2" descr="C:\Users\Mohammad\Desktop\dictionary-clipart-free-vector-look-it-up-clip-art_107415_Look_It_Up_clip_art_h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92781"/>
            <a:ext cx="157316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81200"/>
            <a:ext cx="8572500" cy="20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System consists of </a:t>
            </a:r>
            <a:r>
              <a:rPr lang="en-US" sz="2800" dirty="0" smtClean="0">
                <a:solidFill>
                  <a:srgbClr val="00B0F0"/>
                </a:solidFill>
              </a:rPr>
              <a:t>Components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B0F0"/>
                </a:solidFill>
              </a:rPr>
              <a:t>Connectors</a:t>
            </a:r>
          </a:p>
          <a:p>
            <a:pPr lvl="1"/>
            <a:r>
              <a:rPr lang="en-US" sz="2400" dirty="0" smtClean="0"/>
              <a:t>Emphasis on Connectors and their composition only!</a:t>
            </a:r>
            <a:endParaRPr lang="fa-IR" sz="2400" dirty="0" smtClean="0"/>
          </a:p>
          <a:p>
            <a:pPr lvl="1"/>
            <a:r>
              <a:rPr lang="en-US" sz="2400" dirty="0" smtClean="0"/>
              <a:t>Coordination from outside</a:t>
            </a:r>
          </a:p>
          <a:p>
            <a:pPr lvl="1"/>
            <a:r>
              <a:rPr lang="en-US" sz="2400" dirty="0" smtClean="0"/>
              <a:t>Based on calculus of channels</a:t>
            </a:r>
          </a:p>
          <a:p>
            <a:pPr lvl="2"/>
            <a:r>
              <a:rPr lang="en-US" sz="2000" dirty="0" smtClean="0"/>
              <a:t>complex connectors are constructed through composition of simpler ones</a:t>
            </a:r>
          </a:p>
          <a:p>
            <a:pPr lvl="2"/>
            <a:r>
              <a:rPr lang="en-US" sz="2000" dirty="0" smtClean="0"/>
              <a:t>the simplest connectors being an arbitrary set of channels with</a:t>
            </a:r>
            <a:br>
              <a:rPr lang="en-US" sz="2000" dirty="0" smtClean="0"/>
            </a:br>
            <a:r>
              <a:rPr lang="en-US" sz="2000" dirty="0" smtClean="0"/>
              <a:t>well-defined behavior</a:t>
            </a:r>
          </a:p>
          <a:p>
            <a:pPr lvl="1"/>
            <a:endParaRPr lang="en-US" sz="2400" dirty="0" smtClean="0"/>
          </a:p>
          <a:p>
            <a:endParaRPr lang="en-US" sz="2400" dirty="0" smtClean="0">
              <a:ea typeface="Cambria Math" panose="02040503050406030204" pitchFamily="18" charset="0"/>
              <a:cs typeface="CMU Serif" panose="020006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" y="4076700"/>
            <a:ext cx="8377238" cy="20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000" dirty="0"/>
              <a:t>Sync (write/take)</a:t>
            </a:r>
          </a:p>
          <a:p>
            <a:r>
              <a:rPr lang="en-US" sz="3000" dirty="0" err="1"/>
              <a:t>Lossy</a:t>
            </a:r>
            <a:endParaRPr lang="en-US" sz="3000" dirty="0"/>
          </a:p>
          <a:p>
            <a:r>
              <a:rPr lang="en-US" sz="3000" dirty="0" err="1"/>
              <a:t>SyncDrain</a:t>
            </a:r>
            <a:r>
              <a:rPr lang="en-US" sz="3000" dirty="0"/>
              <a:t> (write/write)</a:t>
            </a:r>
          </a:p>
          <a:p>
            <a:r>
              <a:rPr lang="en-US" sz="3000" dirty="0"/>
              <a:t>FIFO and </a:t>
            </a:r>
            <a:r>
              <a:rPr lang="en-US" sz="3000" dirty="0" err="1"/>
              <a:t>FIFOn</a:t>
            </a:r>
            <a:endParaRPr lang="en-US" sz="30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450" name="ShockwaveFlash1" r:id="rId2" imgW="3238560" imgH="2286000"/>
        </mc:Choice>
        <mc:Fallback>
          <p:control name="ShockwaveFlash1" r:id="rId2" imgW="3238560" imgH="2286000">
            <p:pic>
              <p:nvPicPr>
                <p:cNvPr id="4" name="ShockwaveFlash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3876" y="1915831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451" name="ShockwaveFlash2" r:id="rId4" imgW="3238560" imgH="2286000"/>
        </mc:Choice>
        <mc:Fallback>
          <p:control name="ShockwaveFlash2" r:id="rId4" imgW="3238560" imgH="2286000">
            <p:pic>
              <p:nvPicPr>
                <p:cNvPr id="5" name="ShockwaveFlash2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0" y="4219037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452" name="ShockwaveFlash3" r:id="rId6" imgW="3238560" imgH="2286000"/>
        </mc:Choice>
        <mc:Fallback>
          <p:control name="ShockwaveFlash3" r:id="rId6" imgW="3238560" imgH="2286000">
            <p:pic>
              <p:nvPicPr>
                <p:cNvPr id="6" name="ShockwaveFlash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43250" y="4219037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453" name="ShockwaveFlash4" r:id="rId8" imgW="3238560" imgH="2286000"/>
        </mc:Choice>
        <mc:Fallback>
          <p:control name="ShockwaveFlash4" r:id="rId8" imgW="3238560" imgH="2286000">
            <p:pic>
              <p:nvPicPr>
                <p:cNvPr id="7" name="ShockwaveFlash4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12758" y="4219037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62351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Source: accepts data into its channel</a:t>
            </a:r>
          </a:p>
          <a:p>
            <a:r>
              <a:rPr lang="en-US" sz="2800" dirty="0" smtClean="0"/>
              <a:t>Sink: dispenses data out of its channel</a:t>
            </a:r>
          </a:p>
          <a:p>
            <a:r>
              <a:rPr lang="en-US" sz="2800" dirty="0" smtClean="0"/>
              <a:t>Mixed: Source + Sink (no buffer)</a:t>
            </a:r>
          </a:p>
          <a:p>
            <a:endParaRPr lang="en-US" sz="2400" dirty="0" smtClean="0">
              <a:ea typeface="Cambria Math" panose="02040503050406030204" pitchFamily="18" charset="0"/>
              <a:cs typeface="CMU Serif" panose="02000603000000000000" pitchFamily="2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404" name="ShockwaveFlash1" r:id="rId2" imgW="3238560" imgH="2286000"/>
        </mc:Choice>
        <mc:Fallback>
          <p:control name="ShockwaveFlash1" r:id="rId2" imgW="3238560" imgH="2286000">
            <p:pic>
              <p:nvPicPr>
                <p:cNvPr id="4" name="ShockwaveFlash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52400" y="3733800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405" name="ShockwaveFlash2" r:id="rId4" imgW="3238560" imgH="2286000"/>
        </mc:Choice>
        <mc:Fallback>
          <p:control name="ShockwaveFlash2" r:id="rId4" imgW="3238560" imgH="2286000">
            <p:pic>
              <p:nvPicPr>
                <p:cNvPr id="5" name="ShockwaveFlash2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24200" y="3733800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406" name="ShockwaveFlash3" r:id="rId6" imgW="3238560" imgH="2286000"/>
        </mc:Choice>
        <mc:Fallback>
          <p:control name="ShockwaveFlash3" r:id="rId6" imgW="3238560" imgH="2286000">
            <p:pic>
              <p:nvPicPr>
                <p:cNvPr id="6" name="ShockwaveFlash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0800" y="3733800"/>
                  <a:ext cx="3238500" cy="2286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759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413325"/>
            <a:ext cx="8610600" cy="4953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The set of primitive operations on channels and channel ends</a:t>
            </a:r>
          </a:p>
          <a:p>
            <a:pPr lvl="1"/>
            <a:r>
              <a:rPr lang="en-US" sz="2000" dirty="0" smtClean="0"/>
              <a:t>create(</a:t>
            </a:r>
            <a:r>
              <a:rPr lang="en-US" sz="2000" dirty="0" err="1" smtClean="0"/>
              <a:t>ChanType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forget(e)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move(e, </a:t>
            </a:r>
            <a:r>
              <a:rPr lang="en-US" sz="2000" dirty="0" err="1" smtClean="0">
                <a:ea typeface="Cambria Math" panose="02040503050406030204" pitchFamily="18" charset="0"/>
                <a:cs typeface="CMU Serif" panose="02000603000000000000" pitchFamily="2" charset="0"/>
              </a:rPr>
              <a:t>loc</a:t>
            </a:r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connect([t,] e)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disconnect(e)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wait([t,] </a:t>
            </a:r>
            <a:r>
              <a:rPr lang="en-US" sz="2000" dirty="0" err="1" smtClean="0">
                <a:ea typeface="Cambria Math" panose="02040503050406030204" pitchFamily="18" charset="0"/>
                <a:cs typeface="CMU Serif" panose="02000603000000000000" pitchFamily="2" charset="0"/>
              </a:rPr>
              <a:t>conds</a:t>
            </a:r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read([t,] </a:t>
            </a:r>
            <a:r>
              <a:rPr lang="en-US" sz="2000" dirty="0" err="1" smtClean="0">
                <a:ea typeface="Cambria Math" panose="02040503050406030204" pitchFamily="18" charset="0"/>
                <a:cs typeface="CMU Serif" panose="02000603000000000000" pitchFamily="2" charset="0"/>
              </a:rPr>
              <a:t>inp</a:t>
            </a:r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[, v[, pat]])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take([</a:t>
            </a:r>
            <a:r>
              <a:rPr lang="en-US" sz="2000" dirty="0">
                <a:ea typeface="Cambria Math" panose="02040503050406030204" pitchFamily="18" charset="0"/>
                <a:cs typeface="CMU Serif" panose="02000603000000000000" pitchFamily="2" charset="0"/>
              </a:rPr>
              <a:t>t,] </a:t>
            </a:r>
            <a:r>
              <a:rPr lang="en-US" sz="2000" dirty="0" err="1" smtClean="0">
                <a:ea typeface="Cambria Math" panose="02040503050406030204" pitchFamily="18" charset="0"/>
                <a:cs typeface="CMU Serif" panose="02000603000000000000" pitchFamily="2" charset="0"/>
              </a:rPr>
              <a:t>inp</a:t>
            </a:r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[, v[, pat]])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write([t,], </a:t>
            </a:r>
            <a:r>
              <a:rPr lang="en-US" sz="2000" dirty="0" err="1" smtClean="0">
                <a:ea typeface="Cambria Math" panose="02040503050406030204" pitchFamily="18" charset="0"/>
                <a:cs typeface="CMU Serif" panose="02000603000000000000" pitchFamily="2" charset="0"/>
              </a:rPr>
              <a:t>outp</a:t>
            </a:r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, v)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join(e1, e2)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split(e[, quoin])</a:t>
            </a:r>
          </a:p>
          <a:p>
            <a:pPr lvl="1"/>
            <a:r>
              <a:rPr lang="en-US" sz="2000" dirty="0" smtClean="0">
                <a:ea typeface="Cambria Math" panose="02040503050406030204" pitchFamily="18" charset="0"/>
                <a:cs typeface="CMU Serif" panose="02000603000000000000" pitchFamily="2" charset="0"/>
              </a:rPr>
              <a:t>hide(e)</a:t>
            </a:r>
            <a:endParaRPr lang="en-US" sz="2000" dirty="0">
              <a:ea typeface="Cambria Math" panose="02040503050406030204" pitchFamily="18" charset="0"/>
              <a:cs typeface="CMU Serif" panose="02000603000000000000" pitchFamily="2" charset="0"/>
            </a:endParaRPr>
          </a:p>
          <a:p>
            <a:endParaRPr lang="en-US" sz="2400" dirty="0" smtClean="0">
              <a:ea typeface="Cambria Math" panose="02040503050406030204" pitchFamily="18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413325"/>
            <a:ext cx="8610600" cy="4953000"/>
          </a:xfrm>
        </p:spPr>
        <p:txBody>
          <a:bodyPr>
            <a:normAutofit/>
          </a:bodyPr>
          <a:lstStyle/>
          <a:p>
            <a:endParaRPr lang="en-US" sz="2400" dirty="0" smtClean="0">
              <a:ea typeface="Cambria Math" panose="02040503050406030204" pitchFamily="18" charset="0"/>
              <a:cs typeface="CMU Serif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52600"/>
            <a:ext cx="63531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MANAGE_ASSETS" val="FALSE"/>
  <p:tag name="MMPROD_IS_H264" val="0"/>
</p:tagLst>
</file>

<file path=ppt/theme/theme1.xml><?xml version="1.0" encoding="utf-8"?>
<a:theme xmlns:a="http://schemas.openxmlformats.org/drawingml/2006/main" name="S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A">
      <a:majorFont>
        <a:latin typeface="CMU Sans Serif"/>
        <a:ea typeface=""/>
        <a:cs typeface="B Nazanin"/>
      </a:majorFont>
      <a:minorFont>
        <a:latin typeface="CMU Sans Serif Demi Condensed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</Template>
  <TotalTime>8518</TotalTime>
  <Words>774</Words>
  <Application>Microsoft Office PowerPoint</Application>
  <PresentationFormat>On-screen Show (4:3)</PresentationFormat>
  <Paragraphs>187</Paragraphs>
  <Slides>21</Slides>
  <Notes>19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 Nazanin</vt:lpstr>
      <vt:lpstr>Calibri</vt:lpstr>
      <vt:lpstr>Cambria Math</vt:lpstr>
      <vt:lpstr>CMU Classical Serif</vt:lpstr>
      <vt:lpstr>CMU Sans Serif</vt:lpstr>
      <vt:lpstr>CMU Sans Serif Demi Condensed</vt:lpstr>
      <vt:lpstr>CMU Serif</vt:lpstr>
      <vt:lpstr>Wingdings</vt:lpstr>
      <vt:lpstr>SMA</vt:lpstr>
      <vt:lpstr>Reo A Channel-Based Model for Component Composition</vt:lpstr>
      <vt:lpstr>Outline</vt:lpstr>
      <vt:lpstr>Motivation</vt:lpstr>
      <vt:lpstr>Motivation (cont.)</vt:lpstr>
      <vt:lpstr>Introduction</vt:lpstr>
      <vt:lpstr>Channel Types</vt:lpstr>
      <vt:lpstr>Node Types</vt:lpstr>
      <vt:lpstr>Syntax</vt:lpstr>
      <vt:lpstr>Syntax (cont.)</vt:lpstr>
      <vt:lpstr>Channel Composition</vt:lpstr>
      <vt:lpstr>Real World Example</vt:lpstr>
      <vt:lpstr>Semantics</vt:lpstr>
      <vt:lpstr>Semantics (cont.)</vt:lpstr>
      <vt:lpstr>Semantics (cont.)</vt:lpstr>
      <vt:lpstr>Semantics (cont.)</vt:lpstr>
      <vt:lpstr>Tool</vt:lpstr>
      <vt:lpstr>Tool</vt:lpstr>
      <vt:lpstr>Conclusion</vt:lpstr>
      <vt:lpstr>Comparison</vt:lpstr>
      <vt:lpstr>References</vt:lpstr>
      <vt:lpstr>Any Questions?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Seyed Mohammad Mehdi Ahmadpanah</cp:lastModifiedBy>
  <cp:revision>1584</cp:revision>
  <dcterms:created xsi:type="dcterms:W3CDTF">2017-02-16T11:10:54Z</dcterms:created>
  <dcterms:modified xsi:type="dcterms:W3CDTF">2018-04-10T06:06:15Z</dcterms:modified>
</cp:coreProperties>
</file>